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6"/>
  </p:notesMasterIdLst>
  <p:sldIdLst>
    <p:sldId id="257" r:id="rId3"/>
    <p:sldId id="269" r:id="rId4"/>
    <p:sldId id="275" r:id="rId5"/>
    <p:sldId id="265" r:id="rId6"/>
    <p:sldId id="288" r:id="rId7"/>
    <p:sldId id="289" r:id="rId8"/>
    <p:sldId id="290" r:id="rId9"/>
    <p:sldId id="291" r:id="rId10"/>
    <p:sldId id="287" r:id="rId11"/>
    <p:sldId id="292" r:id="rId12"/>
    <p:sldId id="293" r:id="rId13"/>
    <p:sldId id="284" r:id="rId14"/>
    <p:sldId id="286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992830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12/04/2018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117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98.xml"/><Relationship Id="rId89" Type="http://schemas.openxmlformats.org/officeDocument/2006/relationships/slideLayout" Target="../slideLayouts/slideLayout103.xml"/><Relationship Id="rId112" Type="http://schemas.openxmlformats.org/officeDocument/2006/relationships/slideLayout" Target="../slideLayouts/slideLayout126.xml"/><Relationship Id="rId133" Type="http://schemas.openxmlformats.org/officeDocument/2006/relationships/slideLayout" Target="../slideLayouts/slideLayout147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30.xml"/><Relationship Id="rId107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3.xml"/><Relationship Id="rId102" Type="http://schemas.openxmlformats.org/officeDocument/2006/relationships/slideLayout" Target="../slideLayouts/slideLayout116.xml"/><Relationship Id="rId123" Type="http://schemas.openxmlformats.org/officeDocument/2006/relationships/slideLayout" Target="../slideLayouts/slideLayout137.xml"/><Relationship Id="rId128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9.xml"/><Relationship Id="rId90" Type="http://schemas.openxmlformats.org/officeDocument/2006/relationships/slideLayout" Target="../slideLayouts/slideLayout104.xml"/><Relationship Id="rId95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slideLayout" Target="../slideLayouts/slideLayout91.xml"/><Relationship Id="rId100" Type="http://schemas.openxmlformats.org/officeDocument/2006/relationships/slideLayout" Target="../slideLayouts/slideLayout114.xml"/><Relationship Id="rId105" Type="http://schemas.openxmlformats.org/officeDocument/2006/relationships/slideLayout" Target="../slideLayouts/slideLayout119.xml"/><Relationship Id="rId113" Type="http://schemas.openxmlformats.org/officeDocument/2006/relationships/slideLayout" Target="../slideLayouts/slideLayout127.xml"/><Relationship Id="rId118" Type="http://schemas.openxmlformats.org/officeDocument/2006/relationships/slideLayout" Target="../slideLayouts/slideLayout132.xml"/><Relationship Id="rId126" Type="http://schemas.openxmlformats.org/officeDocument/2006/relationships/slideLayout" Target="../slideLayouts/slideLayout140.xml"/><Relationship Id="rId134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80" Type="http://schemas.openxmlformats.org/officeDocument/2006/relationships/slideLayout" Target="../slideLayouts/slideLayout94.xml"/><Relationship Id="rId85" Type="http://schemas.openxmlformats.org/officeDocument/2006/relationships/slideLayout" Target="../slideLayouts/slideLayout99.xml"/><Relationship Id="rId93" Type="http://schemas.openxmlformats.org/officeDocument/2006/relationships/slideLayout" Target="../slideLayouts/slideLayout107.xml"/><Relationship Id="rId98" Type="http://schemas.openxmlformats.org/officeDocument/2006/relationships/slideLayout" Target="../slideLayouts/slideLayout112.xml"/><Relationship Id="rId121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103" Type="http://schemas.openxmlformats.org/officeDocument/2006/relationships/slideLayout" Target="../slideLayouts/slideLayout117.xml"/><Relationship Id="rId108" Type="http://schemas.openxmlformats.org/officeDocument/2006/relationships/slideLayout" Target="../slideLayouts/slideLayout122.xml"/><Relationship Id="rId116" Type="http://schemas.openxmlformats.org/officeDocument/2006/relationships/slideLayout" Target="../slideLayouts/slideLayout130.xml"/><Relationship Id="rId124" Type="http://schemas.openxmlformats.org/officeDocument/2006/relationships/slideLayout" Target="../slideLayouts/slideLayout138.xml"/><Relationship Id="rId129" Type="http://schemas.openxmlformats.org/officeDocument/2006/relationships/slideLayout" Target="../slideLayouts/slideLayout143.xml"/><Relationship Id="rId137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83" Type="http://schemas.openxmlformats.org/officeDocument/2006/relationships/slideLayout" Target="../slideLayouts/slideLayout97.xml"/><Relationship Id="rId88" Type="http://schemas.openxmlformats.org/officeDocument/2006/relationships/slideLayout" Target="../slideLayouts/slideLayout102.xml"/><Relationship Id="rId91" Type="http://schemas.openxmlformats.org/officeDocument/2006/relationships/slideLayout" Target="../slideLayouts/slideLayout105.xml"/><Relationship Id="rId96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25.xml"/><Relationship Id="rId13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6" Type="http://schemas.openxmlformats.org/officeDocument/2006/relationships/slideLayout" Target="../slideLayouts/slideLayout120.xml"/><Relationship Id="rId114" Type="http://schemas.openxmlformats.org/officeDocument/2006/relationships/slideLayout" Target="../slideLayouts/slideLayout128.xml"/><Relationship Id="rId119" Type="http://schemas.openxmlformats.org/officeDocument/2006/relationships/slideLayout" Target="../slideLayouts/slideLayout133.xml"/><Relationship Id="rId127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5.xml"/><Relationship Id="rId86" Type="http://schemas.openxmlformats.org/officeDocument/2006/relationships/slideLayout" Target="../slideLayouts/slideLayout100.xml"/><Relationship Id="rId94" Type="http://schemas.openxmlformats.org/officeDocument/2006/relationships/slideLayout" Target="../slideLayouts/slideLayout108.xml"/><Relationship Id="rId99" Type="http://schemas.openxmlformats.org/officeDocument/2006/relationships/slideLayout" Target="../slideLayouts/slideLayout113.xml"/><Relationship Id="rId101" Type="http://schemas.openxmlformats.org/officeDocument/2006/relationships/slideLayout" Target="../slideLayouts/slideLayout115.xml"/><Relationship Id="rId122" Type="http://schemas.openxmlformats.org/officeDocument/2006/relationships/slideLayout" Target="../slideLayouts/slideLayout136.xml"/><Relationship Id="rId130" Type="http://schemas.openxmlformats.org/officeDocument/2006/relationships/slideLayout" Target="../slideLayouts/slideLayout144.xml"/><Relationship Id="rId13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109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97" Type="http://schemas.openxmlformats.org/officeDocument/2006/relationships/slideLayout" Target="../slideLayouts/slideLayout111.xml"/><Relationship Id="rId104" Type="http://schemas.openxmlformats.org/officeDocument/2006/relationships/slideLayout" Target="../slideLayouts/slideLayout118.xml"/><Relationship Id="rId120" Type="http://schemas.openxmlformats.org/officeDocument/2006/relationships/slideLayout" Target="../slideLayouts/slideLayout134.xml"/><Relationship Id="rId125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9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80.xml"/><Relationship Id="rId87" Type="http://schemas.openxmlformats.org/officeDocument/2006/relationships/slideLayout" Target="../slideLayouts/slideLayout101.xml"/><Relationship Id="rId110" Type="http://schemas.openxmlformats.org/officeDocument/2006/relationships/slideLayout" Target="../slideLayouts/slideLayout124.xml"/><Relationship Id="rId115" Type="http://schemas.openxmlformats.org/officeDocument/2006/relationships/slideLayout" Target="../slideLayouts/slideLayout129.xml"/><Relationship Id="rId131" Type="http://schemas.openxmlformats.org/officeDocument/2006/relationships/slideLayout" Target="../slideLayouts/slideLayout145.xml"/><Relationship Id="rId136" Type="http://schemas.openxmlformats.org/officeDocument/2006/relationships/slideLayout" Target="../slideLayouts/slideLayout150.xml"/><Relationship Id="rId61" Type="http://schemas.openxmlformats.org/officeDocument/2006/relationships/slideLayout" Target="../slideLayouts/slideLayout75.xml"/><Relationship Id="rId82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80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45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817961"/>
            <a:ext cx="1098103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deixar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topo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navbar do bootstrap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conseguirmos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app.module.ts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app.component.html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para o live code!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59FCAB-C5CA-4353-9516-738F54ACEB7F}"/>
              </a:ext>
            </a:extLst>
          </p:cNvPr>
          <p:cNvSpPr txBox="1">
            <a:spLocks/>
          </p:cNvSpPr>
          <p:nvPr/>
        </p:nvSpPr>
        <p:spPr>
          <a:xfrm>
            <a:off x="508002" y="7068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Criando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componente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>
                <a:solidFill>
                  <a:srgbClr val="FFFFFF"/>
                </a:solidFill>
              </a:rPr>
              <a:t>manualmente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9818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Criando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componente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Com angular cli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25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817961"/>
            <a:ext cx="109810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agora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Rodapé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“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Jornal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terminal,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pasta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commando: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generate component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nomedocomponente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--spec=false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forma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abreviada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g c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nomedocomponente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--spec=false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Angular cli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deixar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rodapé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apenas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rodape.component.html,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navbar fixed bottom do bootstrap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intanciar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app.component.html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para o live code!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14940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 ESPERADO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1A88D-8A32-4CFE-AC10-743A2ACB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175" y="1370736"/>
            <a:ext cx="7681251" cy="49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3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Anatomia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Fundamentos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 err="1"/>
              <a:t>componentes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SÃO COMPONENTES?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pequenas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lógicas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reutilizadas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view/template.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Através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Cabeçalho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Rodapé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página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listagem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o Angular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sempre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pensar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forma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componentizada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pequenas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lógicas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que juntas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final.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COMPONENTE PRINCIPAL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Angular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principal,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pasta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/app/.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A6A32-5B6F-4491-A220-6CB8563CB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791" y="2298356"/>
            <a:ext cx="9327412" cy="395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484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840259" y="554400"/>
            <a:ext cx="10832757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INTRODUÇÃO A CRIAÇÃO DE COMPONENTES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900339"/>
            <a:ext cx="1098103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acordo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as boas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práticas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Angular,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deverão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pastas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diretório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/app/ 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nome.</a:t>
            </a:r>
            <a:r>
              <a:rPr lang="en-US" sz="16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.ts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en-US" sz="16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decorarmos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o decorator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@Component().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@Component()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metadados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96183C-FA19-479D-A6AA-70B41C857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515" y="4370722"/>
            <a:ext cx="3723176" cy="19972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15FB3CF-25D1-41F2-B3F1-DF7B1D4FA88F}"/>
              </a:ext>
            </a:extLst>
          </p:cNvPr>
          <p:cNvGrpSpPr/>
          <p:nvPr/>
        </p:nvGrpSpPr>
        <p:grpSpPr>
          <a:xfrm>
            <a:off x="9476492" y="4497447"/>
            <a:ext cx="2349509" cy="1743842"/>
            <a:chOff x="7802542" y="4288339"/>
            <a:chExt cx="2349509" cy="174384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85E7AD-623F-410D-B983-B78E9B16C645}"/>
                </a:ext>
              </a:extLst>
            </p:cNvPr>
            <p:cNvSpPr/>
            <p:nvPr/>
          </p:nvSpPr>
          <p:spPr>
            <a:xfrm>
              <a:off x="8091221" y="4470814"/>
              <a:ext cx="2060830" cy="1561367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Graphic 10" descr="Information">
              <a:extLst>
                <a:ext uri="{FF2B5EF4-FFF2-40B4-BE49-F238E27FC236}">
                  <a16:creationId xmlns:a16="http://schemas.microsoft.com/office/drawing/2014/main" id="{3C26FA67-316E-478C-86D5-4AA66AD33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02542" y="4288339"/>
              <a:ext cx="454269" cy="45426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FFBB64-0F15-4868-AD97-7971740F6513}"/>
                </a:ext>
              </a:extLst>
            </p:cNvPr>
            <p:cNvSpPr txBox="1"/>
            <p:nvPr/>
          </p:nvSpPr>
          <p:spPr>
            <a:xfrm>
              <a:off x="8256811" y="4611491"/>
              <a:ext cx="173354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 err="1">
                  <a:solidFill>
                    <a:schemeClr val="accent4"/>
                  </a:solidFill>
                </a:rPr>
                <a:t>Apêndice</a:t>
              </a:r>
              <a:r>
                <a:rPr lang="en-US" sz="1200" b="1" dirty="0">
                  <a:solidFill>
                    <a:schemeClr val="accent4"/>
                  </a:solidFill>
                </a:rPr>
                <a:t>: </a:t>
              </a:r>
              <a:r>
                <a:rPr lang="en-US" sz="1200" b="1" dirty="0" err="1">
                  <a:solidFill>
                    <a:schemeClr val="accent4"/>
                  </a:solidFill>
                </a:rPr>
                <a:t>Lembre</a:t>
              </a:r>
              <a:r>
                <a:rPr lang="en-US" sz="1200" b="1" dirty="0">
                  <a:solidFill>
                    <a:schemeClr val="accent4"/>
                  </a:solidFill>
                </a:rPr>
                <a:t>-se de </a:t>
              </a:r>
              <a:r>
                <a:rPr lang="en-US" sz="1200" b="1" dirty="0" err="1">
                  <a:solidFill>
                    <a:schemeClr val="accent4"/>
                  </a:solidFill>
                </a:rPr>
                <a:t>verificar</a:t>
              </a:r>
              <a:r>
                <a:rPr lang="en-US" sz="1200" b="1" dirty="0">
                  <a:solidFill>
                    <a:schemeClr val="accent4"/>
                  </a:solidFill>
                </a:rPr>
                <a:t> o Style Guide e o Best </a:t>
              </a:r>
              <a:r>
                <a:rPr lang="en-US" sz="1200" b="1" dirty="0" err="1">
                  <a:solidFill>
                    <a:schemeClr val="accent4"/>
                  </a:solidFill>
                </a:rPr>
                <a:t>Pratices</a:t>
              </a:r>
              <a:r>
                <a:rPr lang="en-US" sz="1200" b="1" dirty="0">
                  <a:solidFill>
                    <a:schemeClr val="accent4"/>
                  </a:solidFill>
                </a:rPr>
                <a:t> para </a:t>
              </a:r>
              <a:r>
                <a:rPr lang="en-US" sz="1200" b="1" dirty="0" err="1">
                  <a:solidFill>
                    <a:schemeClr val="accent4"/>
                  </a:solidFill>
                </a:rPr>
                <a:t>entender</a:t>
              </a:r>
              <a:r>
                <a:rPr lang="en-US" sz="1200" b="1" dirty="0">
                  <a:solidFill>
                    <a:schemeClr val="accent4"/>
                  </a:solidFill>
                </a:rPr>
                <a:t> </a:t>
              </a:r>
              <a:r>
                <a:rPr lang="en-US" sz="1200" b="1" dirty="0" err="1">
                  <a:solidFill>
                    <a:schemeClr val="accent4"/>
                  </a:solidFill>
                </a:rPr>
                <a:t>melhor</a:t>
              </a:r>
              <a:r>
                <a:rPr lang="en-US" sz="1200" b="1" dirty="0">
                  <a:solidFill>
                    <a:schemeClr val="accent4"/>
                  </a:solidFill>
                </a:rPr>
                <a:t> as </a:t>
              </a:r>
              <a:r>
                <a:rPr lang="en-US" sz="1200" b="1" dirty="0" err="1">
                  <a:solidFill>
                    <a:schemeClr val="accent4"/>
                  </a:solidFill>
                </a:rPr>
                <a:t>convenções</a:t>
              </a:r>
              <a:r>
                <a:rPr lang="en-US" sz="1200" b="1" dirty="0">
                  <a:solidFill>
                    <a:schemeClr val="accent4"/>
                  </a:solidFill>
                </a:rPr>
                <a:t> de </a:t>
              </a:r>
              <a:r>
                <a:rPr lang="en-US" sz="1200" b="1" dirty="0" err="1">
                  <a:solidFill>
                    <a:schemeClr val="accent4"/>
                  </a:solidFill>
                </a:rPr>
                <a:t>nomemclatura</a:t>
              </a:r>
              <a:r>
                <a:rPr lang="en-US" sz="1200" b="1" dirty="0">
                  <a:solidFill>
                    <a:schemeClr val="accent4"/>
                  </a:solidFill>
                </a:rPr>
                <a:t>.</a:t>
              </a:r>
            </a:p>
            <a:p>
              <a:pPr algn="just"/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70171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mETADADOS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Alguns dos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styleUrls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templateUrl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selector: 'app-root’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indica qual será o nome utilizado para instanciar o componente no template. Pode ser instanciado como: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Tag:  selector: 'app-topo’  - &lt;app-topo&gt;&lt;/app-topo&gt;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selector: '.app-topo’ - &lt;div class="app-topo"&gt;&lt;/div&gt;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tributo: selector: '[app-topo]’ - &lt;div app-topo&gt;&lt;/div&gt;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templateUrl: './app.component.html’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arquivo de view/template do componente. Sempre que criamos um componente é importante ter um template associado a ele.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styleUrls: ['./app.component.scss’]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arquivos de estilo do componente.</a:t>
            </a:r>
          </a:p>
        </p:txBody>
      </p:sp>
    </p:spTree>
    <p:extLst>
      <p:ext uri="{BB962C8B-B14F-4D97-AF65-F5344CB8AC3E}">
        <p14:creationId xmlns:p14="http://schemas.microsoft.com/office/powerpoint/2010/main" val="30872979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CICLO DE VIDA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destruído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Alguns deles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ngOnChanges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constructor,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mudanças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antes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inicialização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sempre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ngOnInit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ngDoCheck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ciclo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mudanças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ngAfterContentInit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ngAfterContentChecked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inserido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ngAfterViewChecked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ngOnDestroy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antes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destruído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AA1BD9-49F5-4A48-B7F4-43B7074F02D1}"/>
              </a:ext>
            </a:extLst>
          </p:cNvPr>
          <p:cNvGrpSpPr/>
          <p:nvPr/>
        </p:nvGrpSpPr>
        <p:grpSpPr>
          <a:xfrm>
            <a:off x="4003155" y="5647758"/>
            <a:ext cx="4781549" cy="907939"/>
            <a:chOff x="4003155" y="5647758"/>
            <a:chExt cx="4781549" cy="9079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22B8E-ABD7-472A-AF61-FA2E51AE9DC7}"/>
                </a:ext>
              </a:extLst>
            </p:cNvPr>
            <p:cNvSpPr/>
            <p:nvPr/>
          </p:nvSpPr>
          <p:spPr>
            <a:xfrm>
              <a:off x="4291834" y="5830233"/>
              <a:ext cx="4492870" cy="676945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Graphic 8" descr="Information">
              <a:extLst>
                <a:ext uri="{FF2B5EF4-FFF2-40B4-BE49-F238E27FC236}">
                  <a16:creationId xmlns:a16="http://schemas.microsoft.com/office/drawing/2014/main" id="{E91221D0-83EC-4940-B408-9718BBD9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03155" y="5647758"/>
              <a:ext cx="454269" cy="4542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92B089-C434-4803-8325-6E14DD7A7A00}"/>
                </a:ext>
              </a:extLst>
            </p:cNvPr>
            <p:cNvSpPr txBox="1"/>
            <p:nvPr/>
          </p:nvSpPr>
          <p:spPr>
            <a:xfrm>
              <a:off x="4457424" y="5909366"/>
              <a:ext cx="4212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 err="1">
                  <a:solidFill>
                    <a:srgbClr val="FFC000"/>
                  </a:solidFill>
                </a:rPr>
                <a:t>Apêndice</a:t>
              </a:r>
              <a:r>
                <a:rPr lang="en-US" sz="1200" b="1" dirty="0">
                  <a:solidFill>
                    <a:srgbClr val="FFC000"/>
                  </a:solidFill>
                </a:rPr>
                <a:t>: </a:t>
              </a:r>
              <a:r>
                <a:rPr lang="en-US" sz="1200" b="1" dirty="0" err="1">
                  <a:solidFill>
                    <a:srgbClr val="FFC000"/>
                  </a:solidFill>
                </a:rPr>
                <a:t>Lembre</a:t>
              </a:r>
              <a:r>
                <a:rPr lang="en-US" sz="1200" b="1" dirty="0">
                  <a:solidFill>
                    <a:srgbClr val="FFC000"/>
                  </a:solidFill>
                </a:rPr>
                <a:t>-se de </a:t>
              </a:r>
              <a:r>
                <a:rPr lang="en-US" sz="1200" b="1" dirty="0" err="1">
                  <a:solidFill>
                    <a:srgbClr val="FFC000"/>
                  </a:solidFill>
                </a:rPr>
                <a:t>verificar</a:t>
              </a:r>
              <a:r>
                <a:rPr lang="en-US" sz="1200" b="1" dirty="0">
                  <a:solidFill>
                    <a:srgbClr val="FFC000"/>
                  </a:solidFill>
                </a:rPr>
                <a:t> o </a:t>
              </a:r>
              <a:r>
                <a:rPr lang="en-US" sz="1200" b="1" dirty="0" err="1">
                  <a:solidFill>
                    <a:srgbClr val="FFC000"/>
                  </a:solidFill>
                </a:rPr>
                <a:t>LifeCycle</a:t>
              </a:r>
              <a:r>
                <a:rPr lang="en-US" sz="1200" b="1" dirty="0">
                  <a:solidFill>
                    <a:srgbClr val="FFC000"/>
                  </a:solidFill>
                </a:rPr>
                <a:t> Hooks no Style Guide do angular.</a:t>
              </a:r>
            </a:p>
            <a:p>
              <a:pPr algn="just"/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97507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Criando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componente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>
                <a:solidFill>
                  <a:srgbClr val="FFFFFF"/>
                </a:solidFill>
              </a:rPr>
              <a:t>manualmente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45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817961"/>
            <a:ext cx="1098103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Topo (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Cabeçalho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Jornal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novo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Angular.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diretório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/app/.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novo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diretório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topo.component.ts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topo.component.html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core do Angular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Componet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para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import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TopoComponent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-la com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@Component().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templateUrl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template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38686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5748</TotalTime>
  <Words>808</Words>
  <Application>Microsoft Office PowerPoint</Application>
  <PresentationFormat>Widescreen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Gomes Silva, Jose</cp:lastModifiedBy>
  <cp:revision>142</cp:revision>
  <dcterms:created xsi:type="dcterms:W3CDTF">2018-03-08T20:56:03Z</dcterms:created>
  <dcterms:modified xsi:type="dcterms:W3CDTF">2018-04-12T16:35:35Z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